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2" Type="http://schemas.microsoft.com/office/2006/relationships/legacyDiagramText" Target="legacyDiagramText6.bin"/><Relationship Id="rId1" Type="http://schemas.microsoft.com/office/2006/relationships/legacyDiagramText" Target="legacyDiagramText5.bin"/></Relationships>
</file>

<file path=ppt/drawings/_rels/vmlDrawing3.vml.rels><?xml version="1.0" encoding="UTF-8" standalone="yes"?>
<Relationships xmlns="http://schemas.openxmlformats.org/package/2006/relationships"><Relationship Id="rId2" Type="http://schemas.microsoft.com/office/2006/relationships/legacyDiagramText" Target="legacyDiagramText8.bin"/><Relationship Id="rId1" Type="http://schemas.microsoft.com/office/2006/relationships/legacyDiagramText" Target="legacyDiagramText7.bin"/></Relationships>
</file>

<file path=ppt/drawings/_rels/vmlDrawing4.vml.rels><?xml version="1.0" encoding="UTF-8" standalone="yes"?>
<Relationships xmlns="http://schemas.openxmlformats.org/package/2006/relationships"><Relationship Id="rId2" Type="http://schemas.microsoft.com/office/2006/relationships/legacyDiagramText" Target="legacyDiagramText10.bin"/><Relationship Id="rId1" Type="http://schemas.microsoft.com/office/2006/relationships/legacyDiagramText" Target="legacyDiagramText9.bin"/></Relationships>
</file>

<file path=ppt/drawings/_rels/vmlDrawing5.vml.rels><?xml version="1.0" encoding="UTF-8" standalone="yes"?>
<Relationships xmlns="http://schemas.openxmlformats.org/package/2006/relationships"><Relationship Id="rId2" Type="http://schemas.microsoft.com/office/2006/relationships/legacyDiagramText" Target="legacyDiagramText12.bin"/><Relationship Id="rId1" Type="http://schemas.microsoft.com/office/2006/relationships/legacyDiagramText" Target="legacyDiagramText11.bin"/></Relationships>
</file>

<file path=ppt/drawings/_rels/vmlDrawing6.vml.rels><?xml version="1.0" encoding="UTF-8" standalone="yes"?>
<Relationships xmlns="http://schemas.openxmlformats.org/package/2006/relationships"><Relationship Id="rId1" Type="http://schemas.microsoft.com/office/2006/relationships/legacyDiagramText" Target="legacyDiagramText13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FBB8D-C425-4D6E-9DC5-09C1C13E6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ТЕМА УРОКА:</a:t>
            </a:r>
            <a:br>
              <a:rPr lang="ru-RU" sz="4000" dirty="0" smtClean="0"/>
            </a:br>
            <a:r>
              <a:rPr lang="ru-RU" sz="4000" dirty="0" smtClean="0"/>
              <a:t>Общественное </a:t>
            </a:r>
            <a:r>
              <a:rPr lang="ru-RU" sz="4000" dirty="0" smtClean="0"/>
              <a:t>движение в 80-90-ые годы </a:t>
            </a:r>
            <a:r>
              <a:rPr lang="en-US" sz="4000" dirty="0" smtClean="0"/>
              <a:t>XIX </a:t>
            </a:r>
            <a:r>
              <a:rPr lang="ru-RU" sz="4000" dirty="0" smtClean="0"/>
              <a:t>века</a:t>
            </a:r>
            <a:r>
              <a:rPr lang="en-US" sz="4000" dirty="0" smtClean="0">
                <a:cs typeface="Arial" charset="0"/>
              </a:rPr>
              <a:t/>
            </a:r>
            <a:br>
              <a:rPr lang="en-US" sz="4000" dirty="0" smtClean="0">
                <a:cs typeface="Arial" charset="0"/>
              </a:rPr>
            </a:br>
            <a:endParaRPr lang="ru-RU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cs typeface="Arial" charset="0"/>
              </a:rPr>
              <a:t>Кушнарёва Татьяна Анатольевна </a:t>
            </a:r>
            <a:br>
              <a:rPr lang="ru-RU" dirty="0" smtClean="0">
                <a:solidFill>
                  <a:schemeClr val="tx1"/>
                </a:solidFill>
                <a:cs typeface="Arial" charset="0"/>
              </a:rPr>
            </a:br>
            <a:r>
              <a:rPr lang="ru-RU" dirty="0" smtClean="0">
                <a:solidFill>
                  <a:schemeClr val="tx1"/>
                </a:solidFill>
                <a:cs typeface="Arial" charset="0"/>
              </a:rPr>
              <a:t>Учитель истории, обществознания, </a:t>
            </a:r>
            <a:r>
              <a:rPr lang="ru-RU" dirty="0" err="1" smtClean="0">
                <a:solidFill>
                  <a:schemeClr val="tx1"/>
                </a:solidFill>
                <a:cs typeface="Arial" charset="0"/>
              </a:rPr>
              <a:t>кубановедения</a:t>
            </a:r>
            <a:r>
              <a:rPr lang="ru-RU" dirty="0" smtClean="0">
                <a:solidFill>
                  <a:schemeClr val="tx1"/>
                </a:solidFill>
                <a:cs typeface="Arial" charset="0"/>
              </a:rPr>
              <a:t>, ОПК.</a:t>
            </a:r>
            <a:br>
              <a:rPr lang="ru-RU" dirty="0" smtClean="0">
                <a:solidFill>
                  <a:schemeClr val="tx1"/>
                </a:solidFill>
                <a:cs typeface="Arial" charset="0"/>
              </a:rPr>
            </a:br>
            <a:r>
              <a:rPr lang="ru-RU" dirty="0" smtClean="0">
                <a:solidFill>
                  <a:schemeClr val="tx1"/>
                </a:solidFill>
                <a:cs typeface="Arial" charset="0"/>
              </a:rPr>
              <a:t>Краснодарский край г.Апшеронск</a:t>
            </a:r>
            <a:br>
              <a:rPr lang="ru-RU" dirty="0" smtClean="0">
                <a:solidFill>
                  <a:schemeClr val="tx1"/>
                </a:solidFill>
                <a:cs typeface="Arial" charset="0"/>
              </a:rPr>
            </a:br>
            <a:r>
              <a:rPr lang="ru-RU" dirty="0" smtClean="0">
                <a:solidFill>
                  <a:schemeClr val="tx1"/>
                </a:solidFill>
                <a:cs typeface="Arial" charset="0"/>
              </a:rPr>
              <a:t>МБОУСОШ № 4</a:t>
            </a:r>
            <a:r>
              <a:rPr lang="en-US" dirty="0" smtClean="0">
                <a:cs typeface="Arial" charset="0"/>
              </a:rPr>
              <a:t/>
            </a:r>
            <a:br>
              <a:rPr lang="en-US" dirty="0" smtClean="0">
                <a:cs typeface="Arial" charset="0"/>
              </a:rPr>
            </a:br>
            <a:endParaRPr lang="en-US" dirty="0" smtClean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Изменения в консервативном движении</a:t>
            </a:r>
          </a:p>
        </p:txBody>
      </p:sp>
      <p:pic>
        <p:nvPicPr>
          <p:cNvPr id="14339" name="Picture 4" descr="Рисунок2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lum contrast="18000"/>
          </a:blip>
          <a:srcRect/>
          <a:stretch>
            <a:fillRect/>
          </a:stretch>
        </p:blipFill>
        <p:spPr>
          <a:xfrm>
            <a:off x="1071563" y="2006600"/>
            <a:ext cx="2835275" cy="3994150"/>
          </a:xfrm>
          <a:noFill/>
          <a:ln w="76200">
            <a:solidFill>
              <a:schemeClr val="hlink"/>
            </a:solidFill>
          </a:ln>
        </p:spPr>
      </p:pic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1403350" y="6092825"/>
            <a:ext cx="1952625" cy="53340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ru-RU" sz="2400" b="1">
                <a:solidFill>
                  <a:schemeClr val="tx2"/>
                </a:solidFill>
                <a:latin typeface="Times New Roman" pitchFamily="18" charset="0"/>
              </a:rPr>
              <a:t>М.Н.Катков</a:t>
            </a:r>
          </a:p>
        </p:txBody>
      </p:sp>
      <p:pic>
        <p:nvPicPr>
          <p:cNvPr id="14341" name="Picture 7" descr="Рисунок1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>
            <a:lum bright="-6000" contrast="24000"/>
          </a:blip>
          <a:srcRect/>
          <a:stretch>
            <a:fillRect/>
          </a:stretch>
        </p:blipFill>
        <p:spPr>
          <a:xfrm>
            <a:off x="5124450" y="2006600"/>
            <a:ext cx="2903538" cy="3929063"/>
          </a:xfrm>
          <a:noFill/>
          <a:ln w="76200">
            <a:solidFill>
              <a:schemeClr val="hlink"/>
            </a:solidFill>
          </a:ln>
        </p:spPr>
      </p:pic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5364163" y="6021388"/>
            <a:ext cx="2792412" cy="53340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ru-RU" sz="2400" b="1">
                <a:solidFill>
                  <a:schemeClr val="tx2"/>
                </a:solidFill>
                <a:latin typeface="Times New Roman" pitchFamily="18" charset="0"/>
              </a:rPr>
              <a:t>К.П.Победоносцев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20713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Изменения в консервативном движении</a:t>
            </a:r>
          </a:p>
        </p:txBody>
      </p:sp>
      <p:graphicFrame>
        <p:nvGraphicFramePr>
          <p:cNvPr id="5122" name="Organization Chart 5"/>
          <p:cNvGraphicFramePr>
            <a:graphicFrameLocks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5122"/>
          </a:graphicData>
        </a:graphic>
      </p:graphicFrame>
      <p:sp>
        <p:nvSpPr>
          <p:cNvPr id="5128" name="Line 14"/>
          <p:cNvSpPr>
            <a:spLocks noChangeShapeType="1"/>
          </p:cNvSpPr>
          <p:nvPr/>
        </p:nvSpPr>
        <p:spPr bwMode="auto">
          <a:xfrm>
            <a:off x="4572000" y="3716338"/>
            <a:ext cx="0" cy="649287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5129" name="Picture 15" descr="ag00029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1000"/>
            <a:ext cx="2051050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Сделайте выводы:</a:t>
            </a:r>
          </a:p>
        </p:txBody>
      </p:sp>
      <p:pic>
        <p:nvPicPr>
          <p:cNvPr id="6156" name="Picture 5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333375"/>
            <a:ext cx="1439862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6" descr="Рисунок7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732588" y="4292600"/>
            <a:ext cx="1657350" cy="2303463"/>
          </a:xfrm>
          <a:noFill/>
          <a:ln w="76200">
            <a:solidFill>
              <a:schemeClr val="hlink"/>
            </a:solidFill>
          </a:ln>
        </p:spPr>
      </p:pic>
      <p:pic>
        <p:nvPicPr>
          <p:cNvPr id="6158" name="Picture 7" descr="Рисунок2"/>
          <p:cNvPicPr>
            <a:picLocks noChangeAspect="1" noChangeArrowheads="1"/>
          </p:cNvPicPr>
          <p:nvPr/>
        </p:nvPicPr>
        <p:blipFill>
          <a:blip r:embed="rId5">
            <a:lum contrast="18000"/>
          </a:blip>
          <a:srcRect/>
          <a:stretch>
            <a:fillRect/>
          </a:stretch>
        </p:blipFill>
        <p:spPr bwMode="auto">
          <a:xfrm>
            <a:off x="1042988" y="4292600"/>
            <a:ext cx="1635125" cy="2303463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6159" name="Picture 8" descr="Рисунок1"/>
          <p:cNvPicPr>
            <a:picLocks noChangeAspect="1" noChangeArrowheads="1"/>
          </p:cNvPicPr>
          <p:nvPr/>
        </p:nvPicPr>
        <p:blipFill>
          <a:blip r:embed="rId6">
            <a:lum bright="-6000" contrast="24000"/>
          </a:blip>
          <a:srcRect/>
          <a:stretch>
            <a:fillRect/>
          </a:stretch>
        </p:blipFill>
        <p:spPr bwMode="auto">
          <a:xfrm>
            <a:off x="1116013" y="1844675"/>
            <a:ext cx="1639887" cy="221932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6160" name="Picture 9" descr="Рисунок4"/>
          <p:cNvPicPr>
            <a:picLocks noChangeAspect="1" noChangeArrowheads="1"/>
          </p:cNvPicPr>
          <p:nvPr/>
        </p:nvPicPr>
        <p:blipFill>
          <a:blip r:embed="rId7">
            <a:lum bright="-12000" contrast="12000"/>
          </a:blip>
          <a:srcRect/>
          <a:stretch>
            <a:fillRect/>
          </a:stretch>
        </p:blipFill>
        <p:spPr bwMode="auto">
          <a:xfrm>
            <a:off x="3995738" y="4365625"/>
            <a:ext cx="1768475" cy="2232025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</p:spPr>
      </p:pic>
      <p:graphicFrame>
        <p:nvGraphicFramePr>
          <p:cNvPr id="6146" name="Organization Chart 10"/>
          <p:cNvGraphicFramePr>
            <a:graphicFrameLocks/>
          </p:cNvGraphicFramePr>
          <p:nvPr>
            <p:ph idx="1"/>
          </p:nvPr>
        </p:nvGraphicFramePr>
        <p:xfrm>
          <a:off x="3635375" y="1844675"/>
          <a:ext cx="4749800" cy="2160588"/>
        </p:xfrm>
        <a:graphic>
          <a:graphicData uri="http://schemas.openxmlformats.org/drawingml/2006/compatibility">
            <com:legacyDrawing xmlns:com="http://schemas.openxmlformats.org/drawingml/2006/compatibility" spid="_x0000_s6146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cs typeface="Arial" charset="0"/>
              </a:rPr>
              <a:t/>
            </a:r>
            <a:br>
              <a:rPr lang="en-US" sz="4000" dirty="0" smtClean="0">
                <a:cs typeface="Arial" charset="0"/>
              </a:rPr>
            </a:br>
            <a:r>
              <a:rPr lang="en-US" sz="4000" dirty="0" smtClean="0">
                <a:cs typeface="Arial" charset="0"/>
              </a:rPr>
              <a:t/>
            </a:r>
            <a:br>
              <a:rPr lang="en-US" sz="4000" dirty="0" smtClean="0">
                <a:cs typeface="Arial" charset="0"/>
              </a:rPr>
            </a:br>
            <a:endParaRPr lang="ru-RU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chemeClr val="tx2"/>
                </a:solidFill>
              </a:rPr>
              <a:t>Д/З: </a:t>
            </a:r>
            <a:r>
              <a:rPr lang="en-US" dirty="0" smtClean="0">
                <a:solidFill>
                  <a:schemeClr val="tx2"/>
                </a:solidFill>
                <a:cs typeface="Arial" charset="0"/>
              </a:rPr>
              <a:t>§</a:t>
            </a:r>
            <a:r>
              <a:rPr lang="ru-RU" dirty="0" smtClean="0">
                <a:solidFill>
                  <a:schemeClr val="tx2"/>
                </a:solidFill>
                <a:cs typeface="Arial" charset="0"/>
              </a:rPr>
              <a:t> 34, читать, </a:t>
            </a:r>
          </a:p>
          <a:p>
            <a:pPr eaLnBrk="1" hangingPunct="1"/>
            <a:r>
              <a:rPr lang="ru-RU" dirty="0" smtClean="0">
                <a:solidFill>
                  <a:schemeClr val="tx2"/>
                </a:solidFill>
                <a:cs typeface="Arial" charset="0"/>
              </a:rPr>
              <a:t>вопросы 1,2, 5, пересказ</a:t>
            </a:r>
            <a:endParaRPr lang="en-US" dirty="0" smtClean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7772400" cy="1143000"/>
          </a:xfrm>
        </p:spPr>
        <p:txBody>
          <a:bodyPr/>
          <a:lstStyle/>
          <a:p>
            <a:pPr eaLnBrk="1" hangingPunct="1"/>
            <a:r>
              <a:rPr lang="ru-RU" smtClean="0"/>
              <a:t>1 марта 1881 года</a:t>
            </a:r>
          </a:p>
        </p:txBody>
      </p:sp>
      <p:pic>
        <p:nvPicPr>
          <p:cNvPr id="10243" name="Picture 4" descr="Рисунок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557338"/>
            <a:ext cx="3416300" cy="4752975"/>
          </a:xfrm>
          <a:noFill/>
          <a:ln w="76200">
            <a:solidFill>
              <a:schemeClr val="hlink"/>
            </a:solidFill>
          </a:ln>
        </p:spPr>
      </p:pic>
      <p:sp>
        <p:nvSpPr>
          <p:cNvPr id="1024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700213"/>
            <a:ext cx="4176713" cy="4114800"/>
          </a:xfrm>
        </p:spPr>
        <p:txBody>
          <a:bodyPr>
            <a:normAutofit fontScale="92500" lnSpcReduction="10000"/>
          </a:bodyPr>
          <a:lstStyle/>
          <a:p>
            <a:pPr marL="533400" indent="-533400" algn="ctr" eaLnBrk="1" hangingPunct="1">
              <a:buFontTx/>
              <a:buAutoNum type="arabicPeriod"/>
            </a:pPr>
            <a:r>
              <a:rPr lang="ru-RU" sz="3600" i="1" smtClean="0">
                <a:solidFill>
                  <a:schemeClr val="tx2"/>
                </a:solidFill>
              </a:rPr>
              <a:t>Чем известна в истории эта дата?</a:t>
            </a:r>
          </a:p>
          <a:p>
            <a:pPr marL="533400" indent="-533400" algn="ctr" eaLnBrk="1" hangingPunct="1">
              <a:buFontTx/>
              <a:buAutoNum type="arabicPeriod"/>
            </a:pPr>
            <a:r>
              <a:rPr lang="ru-RU" sz="3600" i="1" smtClean="0">
                <a:solidFill>
                  <a:schemeClr val="tx2"/>
                </a:solidFill>
              </a:rPr>
              <a:t>Как вы думаете, добились ли революционеры своих целей этим актом?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0" y="5775325"/>
            <a:ext cx="4787900" cy="1082675"/>
          </a:xfrm>
          <a:prstGeom prst="rect">
            <a:avLst/>
          </a:prstGeom>
          <a:solidFill>
            <a:schemeClr val="accent1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kumimoji="0" lang="ru-RU" sz="2000" b="1">
                <a:solidFill>
                  <a:schemeClr val="tx2"/>
                </a:solidFill>
                <a:latin typeface="Times New Roman" pitchFamily="18" charset="0"/>
              </a:rPr>
              <a:t>Храм Воскресения Христа</a:t>
            </a:r>
          </a:p>
          <a:p>
            <a:pPr algn="ctr"/>
            <a:r>
              <a:rPr kumimoji="0" lang="ru-RU" sz="2000" b="1">
                <a:solidFill>
                  <a:schemeClr val="tx2"/>
                </a:solidFill>
                <a:latin typeface="Times New Roman" pitchFamily="18" charset="0"/>
              </a:rPr>
              <a:t>на крови на месте </a:t>
            </a:r>
          </a:p>
          <a:p>
            <a:pPr algn="ctr"/>
            <a:r>
              <a:rPr kumimoji="0" lang="ru-RU" sz="2000" b="1">
                <a:solidFill>
                  <a:schemeClr val="tx2"/>
                </a:solidFill>
                <a:latin typeface="Times New Roman" pitchFamily="18" charset="0"/>
              </a:rPr>
              <a:t>убийства Александра</a:t>
            </a:r>
            <a:r>
              <a:rPr kumimoji="0" lang="en-US" sz="2000" b="1">
                <a:solidFill>
                  <a:schemeClr val="tx2"/>
                </a:solidFill>
                <a:latin typeface="Times New Roman" pitchFamily="18" charset="0"/>
              </a:rPr>
              <a:t> II</a:t>
            </a:r>
            <a:r>
              <a:rPr kumimoji="0" lang="ru-RU" sz="2000" b="1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</p:txBody>
      </p:sp>
      <p:pic>
        <p:nvPicPr>
          <p:cNvPr id="10246" name="Picture 8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350"/>
            <a:ext cx="143986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620713"/>
            <a:ext cx="687546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Направления общественного движения</a:t>
            </a:r>
          </a:p>
        </p:txBody>
      </p:sp>
      <p:graphicFrame>
        <p:nvGraphicFramePr>
          <p:cNvPr id="1026" name="Organization Chart 5"/>
          <p:cNvGraphicFramePr>
            <a:graphicFrameLocks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1036" name="Picture 14" descr="ag00029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92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Изменения в революционном движении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ru-RU" sz="6000" u="sng" smtClean="0">
                <a:solidFill>
                  <a:schemeClr val="tx2"/>
                </a:solidFill>
              </a:rPr>
              <a:t>Прочитайте страницу 239, пункт 1 и ответьте на вопрос:</a:t>
            </a:r>
          </a:p>
          <a:p>
            <a:pPr algn="ctr" eaLnBrk="1" hangingPunct="1">
              <a:buFontTx/>
              <a:buNone/>
            </a:pPr>
            <a:r>
              <a:rPr lang="ru-RU" sz="6000" i="1" smtClean="0">
                <a:solidFill>
                  <a:schemeClr val="tx2"/>
                </a:solidFill>
              </a:rPr>
              <a:t>Какова судьба народников?</a:t>
            </a:r>
          </a:p>
        </p:txBody>
      </p:sp>
      <p:pic>
        <p:nvPicPr>
          <p:cNvPr id="11268" name="Picture 4" descr="ag003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1439863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68538" y="620713"/>
            <a:ext cx="687546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Изменения в революционном движении</a:t>
            </a:r>
          </a:p>
        </p:txBody>
      </p:sp>
      <p:graphicFrame>
        <p:nvGraphicFramePr>
          <p:cNvPr id="2050" name="Organization Chart 5"/>
          <p:cNvGraphicFramePr>
            <a:graphicFrameLocks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sp>
        <p:nvSpPr>
          <p:cNvPr id="2056" name="Line 14"/>
          <p:cNvSpPr>
            <a:spLocks noChangeShapeType="1"/>
          </p:cNvSpPr>
          <p:nvPr/>
        </p:nvSpPr>
        <p:spPr bwMode="auto">
          <a:xfrm>
            <a:off x="4572000" y="3716338"/>
            <a:ext cx="0" cy="720725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2057" name="Picture 15" descr="ag00029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8913"/>
            <a:ext cx="2292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Изменения в революционном движении</a:t>
            </a:r>
          </a:p>
        </p:txBody>
      </p:sp>
      <p:pic>
        <p:nvPicPr>
          <p:cNvPr id="12291" name="Picture 4" descr="Рисунок4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>
            <a:lum bright="-12000" contrast="12000"/>
          </a:blip>
          <a:srcRect/>
          <a:stretch>
            <a:fillRect/>
          </a:stretch>
        </p:blipFill>
        <p:spPr>
          <a:xfrm>
            <a:off x="684213" y="1989138"/>
            <a:ext cx="3113087" cy="3929062"/>
          </a:xfrm>
          <a:noFill/>
          <a:ln w="76200">
            <a:solidFill>
              <a:schemeClr val="hlink"/>
            </a:solidFill>
          </a:ln>
        </p:spPr>
      </p:pic>
      <p:sp>
        <p:nvSpPr>
          <p:cNvPr id="1229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1600200"/>
            <a:ext cx="4859337" cy="50688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200" smtClean="0">
                <a:solidFill>
                  <a:schemeClr val="tx2"/>
                </a:solidFill>
              </a:rPr>
              <a:t>Прочитайте страницу 241-242 и ответьте на вопросы:</a:t>
            </a:r>
          </a:p>
          <a:p>
            <a:pPr algn="ctr" eaLnBrk="1" hangingPunct="1"/>
            <a:r>
              <a:rPr lang="ru-RU" sz="3200" b="1" i="1" smtClean="0">
                <a:solidFill>
                  <a:schemeClr val="tx2"/>
                </a:solidFill>
              </a:rPr>
              <a:t>Кто?</a:t>
            </a:r>
          </a:p>
          <a:p>
            <a:pPr algn="ctr" eaLnBrk="1" hangingPunct="1"/>
            <a:r>
              <a:rPr lang="ru-RU" sz="3200" b="1" i="1" smtClean="0">
                <a:solidFill>
                  <a:schemeClr val="tx2"/>
                </a:solidFill>
              </a:rPr>
              <a:t>С кем?</a:t>
            </a:r>
          </a:p>
          <a:p>
            <a:pPr algn="ctr" eaLnBrk="1" hangingPunct="1"/>
            <a:r>
              <a:rPr lang="ru-RU" sz="3200" b="1" i="1" smtClean="0">
                <a:solidFill>
                  <a:schemeClr val="tx2"/>
                </a:solidFill>
              </a:rPr>
              <a:t>Что предложили?</a:t>
            </a:r>
          </a:p>
          <a:p>
            <a:pPr algn="ctr" eaLnBrk="1" hangingPunct="1"/>
            <a:r>
              <a:rPr lang="ru-RU" sz="3200" b="1" i="1" smtClean="0">
                <a:solidFill>
                  <a:schemeClr val="tx2"/>
                </a:solidFill>
              </a:rPr>
              <a:t>Чем идеи народников отличались от марксизма?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900113" y="6092825"/>
            <a:ext cx="2227262" cy="533400"/>
          </a:xfrm>
          <a:prstGeom prst="rect">
            <a:avLst/>
          </a:prstGeom>
          <a:solidFill>
            <a:srgbClr val="FFCCFF"/>
          </a:solidFill>
          <a:ln w="76200">
            <a:solidFill>
              <a:schemeClr val="hlink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ru-RU" sz="2400" b="1">
                <a:solidFill>
                  <a:schemeClr val="tx2"/>
                </a:solidFill>
                <a:latin typeface="Times New Roman" pitchFamily="18" charset="0"/>
              </a:rPr>
              <a:t>Г.В. Плеханов</a:t>
            </a:r>
          </a:p>
        </p:txBody>
      </p:sp>
      <p:pic>
        <p:nvPicPr>
          <p:cNvPr id="12294" name="Picture 7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9275"/>
            <a:ext cx="1439863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9215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Изменения в революционном движении</a:t>
            </a:r>
          </a:p>
        </p:txBody>
      </p:sp>
      <p:graphicFrame>
        <p:nvGraphicFramePr>
          <p:cNvPr id="3074" name="Organization Chart 5"/>
          <p:cNvGraphicFramePr>
            <a:graphicFrameLocks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3074"/>
          </a:graphicData>
        </a:graphic>
      </p:graphicFrame>
      <p:sp>
        <p:nvSpPr>
          <p:cNvPr id="3080" name="Line 14"/>
          <p:cNvSpPr>
            <a:spLocks noChangeShapeType="1"/>
          </p:cNvSpPr>
          <p:nvPr/>
        </p:nvSpPr>
        <p:spPr bwMode="auto">
          <a:xfrm>
            <a:off x="4572000" y="3716338"/>
            <a:ext cx="0" cy="649287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3081" name="Picture 15" descr="ag00029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3375"/>
            <a:ext cx="2292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Изменения в либеральном движении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u="sng" smtClean="0">
                <a:solidFill>
                  <a:schemeClr val="tx2"/>
                </a:solidFill>
              </a:rPr>
              <a:t>Прочитайте страницу 240-241, </a:t>
            </a:r>
          </a:p>
          <a:p>
            <a:pPr algn="ctr" eaLnBrk="1" hangingPunct="1">
              <a:buFontTx/>
              <a:buNone/>
            </a:pPr>
            <a:r>
              <a:rPr lang="ru-RU" sz="4000" u="sng" smtClean="0">
                <a:solidFill>
                  <a:schemeClr val="tx2"/>
                </a:solidFill>
              </a:rPr>
              <a:t>пункт 2 и найдите ответ на вопросы:</a:t>
            </a:r>
          </a:p>
          <a:p>
            <a:pPr algn="ctr" eaLnBrk="1" hangingPunct="1"/>
            <a:r>
              <a:rPr lang="ru-RU" sz="4000" i="1" smtClean="0">
                <a:solidFill>
                  <a:schemeClr val="tx2"/>
                </a:solidFill>
              </a:rPr>
              <a:t>Пользу или вред принесло цареубийство либерализму?</a:t>
            </a:r>
          </a:p>
          <a:p>
            <a:pPr algn="ctr" eaLnBrk="1" hangingPunct="1"/>
            <a:r>
              <a:rPr lang="ru-RU" sz="4000" i="1" smtClean="0">
                <a:solidFill>
                  <a:schemeClr val="tx2"/>
                </a:solidFill>
              </a:rPr>
              <a:t>Что нового появилось?</a:t>
            </a:r>
          </a:p>
          <a:p>
            <a:pPr algn="ctr" eaLnBrk="1" hangingPunct="1"/>
            <a:r>
              <a:rPr lang="ru-RU" sz="4000" i="1" smtClean="0">
                <a:solidFill>
                  <a:schemeClr val="tx2"/>
                </a:solidFill>
              </a:rPr>
              <a:t>Что такое «теория малых дел»?</a:t>
            </a:r>
          </a:p>
        </p:txBody>
      </p:sp>
      <p:pic>
        <p:nvPicPr>
          <p:cNvPr id="13316" name="Picture 4" descr="ag003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76250"/>
            <a:ext cx="1439862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620713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smtClean="0"/>
              <a:t>Изменения в либеральном движении</a:t>
            </a:r>
          </a:p>
        </p:txBody>
      </p:sp>
      <p:graphicFrame>
        <p:nvGraphicFramePr>
          <p:cNvPr id="4098" name="Organization Chart 5"/>
          <p:cNvGraphicFramePr>
            <a:graphicFrameLocks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ompatibility">
            <com:legacyDrawing xmlns:com="http://schemas.openxmlformats.org/drawingml/2006/compatibility" spid="_x0000_s4098"/>
          </a:graphicData>
        </a:graphic>
      </p:graphicFrame>
      <p:sp>
        <p:nvSpPr>
          <p:cNvPr id="4104" name="Line 14"/>
          <p:cNvSpPr>
            <a:spLocks noChangeShapeType="1"/>
          </p:cNvSpPr>
          <p:nvPr/>
        </p:nvSpPr>
        <p:spPr bwMode="auto">
          <a:xfrm>
            <a:off x="4572000" y="3716338"/>
            <a:ext cx="0" cy="720725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4105" name="Picture 15" descr="ag00029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8913"/>
            <a:ext cx="22923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193</Words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 УРОКА: Общественное движение в 80-90-ые годы XIX века </vt:lpstr>
      <vt:lpstr>1 марта 1881 года</vt:lpstr>
      <vt:lpstr>Направления общественного движения</vt:lpstr>
      <vt:lpstr>Изменения в революционном движении</vt:lpstr>
      <vt:lpstr>Изменения в революционном движении</vt:lpstr>
      <vt:lpstr>Изменения в революционном движении</vt:lpstr>
      <vt:lpstr>Изменения в революционном движении</vt:lpstr>
      <vt:lpstr>Изменения в либеральном движении</vt:lpstr>
      <vt:lpstr>Изменения в либеральном движении</vt:lpstr>
      <vt:lpstr>Изменения в консервативном движении</vt:lpstr>
      <vt:lpstr>Изменения в консервативном движении</vt:lpstr>
      <vt:lpstr>Сделайте выводы: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Общественное движение в 80-90-ые годы XIX века </dc:title>
  <cp:lastModifiedBy>Кушнарёва</cp:lastModifiedBy>
  <cp:revision>3</cp:revision>
  <dcterms:modified xsi:type="dcterms:W3CDTF">2012-08-08T22:11:06Z</dcterms:modified>
</cp:coreProperties>
</file>